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3"/>
  </p:notesMasterIdLst>
  <p:sldIdLst>
    <p:sldId id="257" r:id="rId2"/>
    <p:sldId id="258" r:id="rId3"/>
    <p:sldId id="266" r:id="rId4"/>
    <p:sldId id="267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68" r:id="rId16"/>
    <p:sldId id="283" r:id="rId17"/>
    <p:sldId id="284" r:id="rId18"/>
    <p:sldId id="285" r:id="rId19"/>
    <p:sldId id="282" r:id="rId20"/>
    <p:sldId id="269" r:id="rId21"/>
    <p:sldId id="281" r:id="rId22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napToObjects="1">
      <p:cViewPr varScale="1">
        <p:scale>
          <a:sx n="104" d="100"/>
          <a:sy n="104" d="100"/>
        </p:scale>
        <p:origin x="690" y="102"/>
      </p:cViewPr>
      <p:guideLst>
        <p:guide orient="horz" pos="2155"/>
        <p:guide pos="3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364CFF0-D9AD-4A96-A148-F57A9F08D364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5A375F7-3FBC-466E-8D4A-264DB60F47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2539B05-C186-4542-A69F-17ECA5CE4AE1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E1006C3-8091-4164-81BC-908DFD3120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F84EE1F-28CD-430F-B707-1938BC92184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0723" name="슬라이드 노트 개체 틀 2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30724" name="슬라이드 번호 개체 틀 3"/>
          <p:cNvSpPr txBox="1">
            <a:spLocks noGrp="1"/>
          </p:cNvSpPr>
          <p:nvPr>
            <p:ph type="sldNum" idx="5"/>
          </p:nvPr>
        </p:nvSpPr>
        <p:spPr bwMode="auto"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b">
            <a:noAutofit/>
          </a:bodyPr>
          <a:lstStyle>
            <a:lvl1pPr marL="0" indent="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0723" name="슬라이드 노트 개체 틀 2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30724" name="슬라이드 번호 개체 틀 3"/>
          <p:cNvSpPr txBox="1">
            <a:spLocks noGrp="1"/>
          </p:cNvSpPr>
          <p:nvPr>
            <p:ph type="sldNum" idx="5"/>
          </p:nvPr>
        </p:nvSpPr>
        <p:spPr bwMode="auto"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b">
            <a:noAutofit/>
          </a:bodyPr>
          <a:lstStyle>
            <a:lvl1pPr marL="0" indent="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0723" name="슬라이드 노트 개체 틀 2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30724" name="슬라이드 번호 개체 틀 3"/>
          <p:cNvSpPr txBox="1">
            <a:spLocks noGrp="1"/>
          </p:cNvSpPr>
          <p:nvPr>
            <p:ph type="sldNum" idx="5"/>
          </p:nvPr>
        </p:nvSpPr>
        <p:spPr bwMode="auto"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b">
            <a:noAutofit/>
          </a:bodyPr>
          <a:lstStyle>
            <a:lvl1pPr marL="0" indent="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9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0723" name="슬라이드 노트 개체 틀 2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30724" name="슬라이드 번호 개체 틀 3"/>
          <p:cNvSpPr txBox="1">
            <a:spLocks noGrp="1"/>
          </p:cNvSpPr>
          <p:nvPr>
            <p:ph type="sldNum" idx="5"/>
          </p:nvPr>
        </p:nvSpPr>
        <p:spPr bwMode="auto"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b">
            <a:noAutofit/>
          </a:bodyPr>
          <a:lstStyle>
            <a:lvl1pPr marL="0" indent="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defTabSz="50800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96DAF9B-D172-4198-8CE0-02297A95AB8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4EFE042-A07F-4C44-9A3A-58BBC889BC6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16FB74A-36E9-483C-B9B5-CBCFD2D83AC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6A9A69FC-7DA5-4394-9367-0741311F8F3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507D147-A3A0-4CCC-9884-B885AAA537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31B4185-AD29-47D7-8CA9-CF761213E8F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0EA36D63-B2AD-4C3B-8B6B-4CADB9E91E4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72A857F-ECDB-433D-9522-9010009AE8B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F3EE326-C3F2-498D-AB41-E8FC1F43DCE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5D8FD99-11D5-4FA3-8C07-9A100B006C9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84F2F-E9A5-4202-835D-006A0C869D46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85A02-34E9-41BA-B3D0-427AA7A2C7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2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1C9FD-62EC-408A-9378-AED047E8232B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029FA-E9F6-4889-B332-0D7D0E855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67E86-9B0C-4C89-ACCD-F5161A93F41C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76FA5-B937-4613-B3FA-0DB9E8525A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7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7E74E-F54D-4026-BA72-727A053ECD80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1DF79-DDFF-4BAC-82CD-E78A16C8C1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1FEB1-399B-462C-A7B1-17E098ECB7D4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E1E9C-2593-4DB8-8340-2A27CE710CE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B038C-83E8-4961-A568-EC2FB00166F5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B19F4-F4AE-42C1-889D-F6F2B1F9DD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0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CD76C-4641-46A2-9F9E-60AAB89641C8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EFA0E-1442-4E8E-94D8-537B82A553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B3C4F-C9FF-4BFF-AE36-6BF60050707A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D39BB-D259-4ED1-91FA-6DB7FADA28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7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E271C-26E5-49FA-9CA3-6EFF53C3273F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94747-D449-474F-B175-48EB4C9B33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5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09484-F63C-45C9-972A-B7BC873E0E77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FFF7-F3E5-42CB-9D56-1845C4AF3E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E10DD-8CA0-4FC8-A591-9ACA027D6149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699C7-958C-4159-9395-D7ABDFEA71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0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456C24-EDCF-4ED9-8E42-F7F2A36BB582}" type="datetimeFigureOut">
              <a:rPr lang="ko-KR" altLang="en-US"/>
              <a:pPr>
                <a:defRPr/>
              </a:pPr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15A4CAE-3FF5-4CD9-A118-FF5DC52B6D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그룹 1"/>
          <p:cNvGrpSpPr>
            <a:grpSpLocks/>
          </p:cNvGrpSpPr>
          <p:nvPr/>
        </p:nvGrpSpPr>
        <p:grpSpPr bwMode="auto">
          <a:xfrm>
            <a:off x="0" y="0"/>
            <a:ext cx="12190730" cy="6858000"/>
            <a:chOff x="0" y="0"/>
            <a:chExt cx="12190730" cy="6858000"/>
          </a:xfrm>
        </p:grpSpPr>
        <p:pic>
          <p:nvPicPr>
            <p:cNvPr id="5160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125" y="0"/>
              <a:ext cx="1106297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0730" cy="6858000"/>
            </a:xfrm>
            <a:prstGeom prst="rect">
              <a:avLst/>
            </a:prstGeom>
            <a:gradFill>
              <a:gsLst>
                <a:gs pos="21000">
                  <a:srgbClr val="007635"/>
                </a:gs>
                <a:gs pos="100000">
                  <a:srgbClr val="004D86">
                    <a:alpha val="34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611505" y="476250"/>
            <a:ext cx="187769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61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1180" y="3155950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905" y="2613025"/>
            <a:ext cx="539750" cy="39560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7" name="TextBox 4"/>
          <p:cNvSpPr txBox="1">
            <a:spLocks noChangeArrowheads="1"/>
          </p:cNvSpPr>
          <p:nvPr/>
        </p:nvSpPr>
        <p:spPr bwMode="auto">
          <a:xfrm>
            <a:off x="1668780" y="2656205"/>
            <a:ext cx="5029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8" name="TextBox 47"/>
          <p:cNvSpPr txBox="1">
            <a:spLocks noChangeArrowheads="1"/>
          </p:cNvSpPr>
          <p:nvPr/>
        </p:nvSpPr>
        <p:spPr bwMode="auto">
          <a:xfrm>
            <a:off x="2422525" y="2818130"/>
            <a:ext cx="3430905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880" y="3992880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605" y="3449955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2" name="TextBox 4"/>
          <p:cNvSpPr txBox="1">
            <a:spLocks noChangeArrowheads="1"/>
          </p:cNvSpPr>
          <p:nvPr/>
        </p:nvSpPr>
        <p:spPr bwMode="auto">
          <a:xfrm>
            <a:off x="1679575" y="3494405"/>
            <a:ext cx="503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3" name="TextBox 52"/>
          <p:cNvSpPr txBox="1">
            <a:spLocks noChangeArrowheads="1"/>
          </p:cNvSpPr>
          <p:nvPr/>
        </p:nvSpPr>
        <p:spPr bwMode="auto">
          <a:xfrm>
            <a:off x="2438400" y="3656330"/>
            <a:ext cx="3408680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880" y="4835525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605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7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555" cy="36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8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680" cy="21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60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2" name="TextBox 4"/>
          <p:cNvSpPr txBox="1">
            <a:spLocks noChangeArrowheads="1"/>
          </p:cNvSpPr>
          <p:nvPr/>
        </p:nvSpPr>
        <p:spPr bwMode="auto">
          <a:xfrm>
            <a:off x="1692275" y="5151755"/>
            <a:ext cx="503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3" name="TextBox 62"/>
          <p:cNvSpPr txBox="1">
            <a:spLocks noChangeArrowheads="1"/>
          </p:cNvSpPr>
          <p:nvPr/>
        </p:nvSpPr>
        <p:spPr bwMode="auto">
          <a:xfrm>
            <a:off x="2451100" y="5313680"/>
            <a:ext cx="3389630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755" y="2613025"/>
            <a:ext cx="539750" cy="39560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7" name="TextBox 4"/>
          <p:cNvSpPr txBox="1">
            <a:spLocks noChangeArrowheads="1"/>
          </p:cNvSpPr>
          <p:nvPr/>
        </p:nvSpPr>
        <p:spPr bwMode="auto">
          <a:xfrm>
            <a:off x="6183630" y="2656205"/>
            <a:ext cx="5029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8" name="TextBox 67"/>
          <p:cNvSpPr txBox="1">
            <a:spLocks noChangeArrowheads="1"/>
          </p:cNvSpPr>
          <p:nvPr/>
        </p:nvSpPr>
        <p:spPr bwMode="auto">
          <a:xfrm>
            <a:off x="6886575" y="2821305"/>
            <a:ext cx="3845560" cy="16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>
            <a:spAutoFit/>
          </a:bodyPr>
          <a:lstStyle>
            <a:lvl1pPr marL="0" indent="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508000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Clr>
                <a:srgbClr val="000000"/>
              </a:buClr>
              <a:buFont typeface="나눔스퀘어OTF Bold"/>
              <a:buChar char="•"/>
            </a:pPr>
            <a:r>
              <a:rPr lang="ko-KR" altLang="en-US" sz="2500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나눔고딕" charset="0"/>
              </a:rPr>
              <a:t>프로젝트 내용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6055"/>
            <a:ext cx="4116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455" y="3449955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2" name="TextBox 4"/>
          <p:cNvSpPr txBox="1">
            <a:spLocks noChangeArrowheads="1"/>
          </p:cNvSpPr>
          <p:nvPr/>
        </p:nvSpPr>
        <p:spPr bwMode="auto">
          <a:xfrm>
            <a:off x="6194425" y="3494405"/>
            <a:ext cx="503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3" name="TextBox 72"/>
          <p:cNvSpPr txBox="1">
            <a:spLocks noChangeArrowheads="1"/>
          </p:cNvSpPr>
          <p:nvPr/>
        </p:nvSpPr>
        <p:spPr bwMode="auto">
          <a:xfrm>
            <a:off x="6926580" y="3659505"/>
            <a:ext cx="3408045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8255" y="4835525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980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7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680" cy="1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4"/>
          <p:cNvSpPr txBox="1">
            <a:spLocks noChangeArrowheads="1"/>
          </p:cNvSpPr>
          <p:nvPr/>
        </p:nvSpPr>
        <p:spPr bwMode="auto">
          <a:xfrm>
            <a:off x="6215380" y="4337050"/>
            <a:ext cx="502920" cy="36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955" y="2320925"/>
            <a:ext cx="11072495" cy="4164330"/>
            <a:chOff x="782955" y="2320925"/>
            <a:chExt cx="11072495" cy="4164330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955" y="2320925"/>
              <a:ext cx="5509260" cy="365379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테이블정의서</a:t>
              </a: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05" y="2477135"/>
              <a:ext cx="5326380" cy="16287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메타데이터 정의서를 바탕으로 테이블 정의서를 작성</a:t>
              </a:r>
            </a:p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테이블간의 관계도를 통하여 필요한 외래키 추가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0FC86B3-905E-4155-9696-08AB660A3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" y="2320925"/>
            <a:ext cx="5440969" cy="3653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955" y="2320925"/>
            <a:ext cx="11072495" cy="4164330"/>
            <a:chOff x="782955" y="2320925"/>
            <a:chExt cx="11072495" cy="4164330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955" y="2320925"/>
              <a:ext cx="5509260" cy="365379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논리 </a:t>
              </a:r>
              <a:r>
                <a:rPr lang="en-US" altLang="ko-KR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ERD </a:t>
              </a: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05" y="2477135"/>
              <a:ext cx="5326380" cy="7067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b="1" dirty="0">
                  <a:latin typeface="나눔스퀘어OTF" charset="0"/>
                  <a:ea typeface="나눔스퀘어OTF" charset="0"/>
                </a:rPr>
                <a:t>테이블정의서</a:t>
              </a:r>
              <a:r>
                <a:rPr lang="en-US" altLang="ko-KR" sz="2000" b="1" dirty="0">
                  <a:latin typeface="나눔스퀘어OTF" charset="0"/>
                  <a:ea typeface="나눔스퀘어OTF" charset="0"/>
                </a:rPr>
                <a:t>, </a:t>
              </a:r>
              <a:r>
                <a:rPr lang="ko-KR" altLang="en-US" sz="2000" b="1" dirty="0">
                  <a:latin typeface="나눔스퀘어OTF" charset="0"/>
                  <a:ea typeface="나눔스퀘어OTF" charset="0"/>
                </a:rPr>
                <a:t>메타데이터를 기반으로 </a:t>
              </a:r>
              <a:r>
                <a:rPr lang="en-US" altLang="ko-KR" sz="2000" b="1" dirty="0">
                  <a:latin typeface="나눔스퀘어OTF" charset="0"/>
                  <a:ea typeface="나눔스퀘어OTF" charset="0"/>
                </a:rPr>
                <a:t>ERD</a:t>
              </a:r>
              <a:r>
                <a:rPr lang="ko-KR" altLang="ko-KR" sz="2000" b="1" dirty="0">
                  <a:latin typeface="나눔스퀘어OTF" charset="0"/>
                  <a:ea typeface="나눔스퀘어OTF" charset="0"/>
                </a:rPr>
                <a:t> 설</a:t>
              </a:r>
              <a:r>
                <a:rPr lang="ko-KR" altLang="en-US" sz="2000" b="1" dirty="0">
                  <a:latin typeface="나눔스퀘어OTF" charset="0"/>
                  <a:ea typeface="나눔스퀘어OTF" charset="0"/>
                </a:rPr>
                <a:t>계</a:t>
              </a:r>
            </a:p>
          </p:txBody>
        </p:sp>
      </p:grpSp>
      <p:pic>
        <p:nvPicPr>
          <p:cNvPr id="3" name="그림 2" descr="회로이(가) 표시된 사진&#10;&#10;자동 생성된 설명">
            <a:extLst>
              <a:ext uri="{FF2B5EF4-FFF2-40B4-BE49-F238E27FC236}">
                <a16:creationId xmlns:a16="http://schemas.microsoft.com/office/drawing/2014/main" id="{57982D8A-D374-4B2C-AE4B-FE4C5E2E3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6" y="2382935"/>
            <a:ext cx="5419876" cy="35251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905" y="1651000"/>
            <a:ext cx="7739380" cy="30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>
            <a:lvl1pPr marL="0" indent="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508000" eaLnBrk="1" hangingPunct="1">
              <a:spcBef>
                <a:spcPct val="0"/>
              </a:spcBef>
              <a:buClr>
                <a:srgbClr val="000000"/>
              </a:buClr>
              <a:buFont typeface="나눔스퀘어OTF Bold"/>
              <a:buChar char="•"/>
            </a:pPr>
            <a:r>
              <a:rPr lang="ko-KR" altLang="en-US" sz="24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23558" name="그룹 1"/>
          <p:cNvGrpSpPr>
            <a:grpSpLocks/>
          </p:cNvGrpSpPr>
          <p:nvPr/>
        </p:nvGrpSpPr>
        <p:grpSpPr bwMode="auto">
          <a:xfrm>
            <a:off x="2311400" y="2477135"/>
            <a:ext cx="9544050" cy="4008120"/>
            <a:chOff x="2311400" y="2477135"/>
            <a:chExt cx="9544050" cy="4008120"/>
          </a:xfrm>
        </p:grpSpPr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디자인 예시</a:t>
              </a:r>
            </a:p>
          </p:txBody>
        </p:sp>
        <p:sp>
          <p:nvSpPr>
            <p:cNvPr id="23564" name="직사각형 10"/>
            <p:cNvSpPr>
              <a:spLocks noChangeArrowheads="1"/>
            </p:cNvSpPr>
            <p:nvPr/>
          </p:nvSpPr>
          <p:spPr bwMode="auto">
            <a:xfrm>
              <a:off x="6529705" y="2477135"/>
              <a:ext cx="5326380" cy="22479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en-US" altLang="ko-KR" sz="2000" b="1">
                  <a:latin typeface="나눔스퀘어OTF" charset="0"/>
                  <a:ea typeface="나눔스퀘어OTF" charset="0"/>
                </a:rPr>
                <a:t>Popup </a:t>
              </a:r>
              <a:r>
                <a:rPr lang="ko-KR" altLang="en-US" sz="2000" b="1">
                  <a:latin typeface="나눔스퀘어OTF" charset="0"/>
                  <a:ea typeface="나눔스퀘어OTF" charset="0"/>
                </a:rPr>
                <a:t>양식 표준화</a:t>
              </a: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메뉴</a:t>
              </a:r>
              <a:r>
                <a:rPr lang="en-US" altLang="ko-KR" sz="2000" b="1">
                  <a:latin typeface="나눔스퀘어OTF" charset="0"/>
                  <a:ea typeface="나눔스퀘어OTF" charset="0"/>
                </a:rPr>
                <a:t>, </a:t>
              </a:r>
              <a:r>
                <a:rPr lang="ko-KR" altLang="en-US" sz="2000" b="1">
                  <a:latin typeface="나눔스퀘어OTF" charset="0"/>
                  <a:ea typeface="나눔스퀘어OTF" charset="0"/>
                </a:rPr>
                <a:t>검색바</a:t>
              </a:r>
              <a:r>
                <a:rPr lang="en-US" altLang="ko-KR" sz="2000" b="1">
                  <a:latin typeface="나눔스퀘어OTF" charset="0"/>
                  <a:ea typeface="나눔스퀘어OTF" charset="0"/>
                </a:rPr>
                <a:t>, </a:t>
              </a:r>
              <a:r>
                <a:rPr lang="ko-KR" altLang="en-US" sz="2000" b="1">
                  <a:latin typeface="나눔스퀘어OTF" charset="0"/>
                  <a:ea typeface="나눔스퀘어OTF" charset="0"/>
                </a:rPr>
                <a:t>표 등 색상 표준화</a:t>
              </a: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폰트 스타일</a:t>
              </a:r>
              <a:r>
                <a:rPr lang="en-US" altLang="ko-KR" sz="2000" b="1">
                  <a:latin typeface="나눔스퀘어OTF" charset="0"/>
                  <a:ea typeface="나눔스퀘어OTF" charset="0"/>
                </a:rPr>
                <a:t>, </a:t>
              </a:r>
              <a:r>
                <a:rPr lang="ko-KR" altLang="en-US" sz="2000" b="1">
                  <a:latin typeface="나눔스퀘어OTF" charset="0"/>
                  <a:ea typeface="나눔스퀘어OTF" charset="0"/>
                </a:rPr>
                <a:t>크기</a:t>
              </a:r>
              <a:r>
                <a:rPr lang="en-US" altLang="ko-KR" sz="2000" b="1">
                  <a:latin typeface="나눔스퀘어OTF" charset="0"/>
                  <a:ea typeface="나눔스퀘어OTF" charset="0"/>
                </a:rPr>
                <a:t>, </a:t>
              </a:r>
              <a:r>
                <a:rPr lang="ko-KR" altLang="en-US" sz="2000" b="1">
                  <a:latin typeface="나눔스퀘어OTF" charset="0"/>
                  <a:ea typeface="나눔스퀘어OTF" charset="0"/>
                </a:rPr>
                <a:t>굵기 표준화</a:t>
              </a: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아이콘 통일</a:t>
              </a:r>
            </a:p>
          </p:txBody>
        </p:sp>
      </p:grpSp>
      <p:pic>
        <p:nvPicPr>
          <p:cNvPr id="23565" name="그림 23564" descr="C:/Users/GDJ23/AppData/Roaming/PolarisOffice/ETemp/12836_13488944/fImage841274378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066925"/>
            <a:ext cx="4191635" cy="2058035"/>
          </a:xfrm>
          <a:prstGeom prst="rect">
            <a:avLst/>
          </a:prstGeom>
          <a:noFill/>
        </p:spPr>
      </p:pic>
      <p:pic>
        <p:nvPicPr>
          <p:cNvPr id="23566" name="그림 23565" descr="C:/Users/GDJ23/AppData/Roaming/PolarisOffice/ETemp/12836_13488944/fImage6651438558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4114800"/>
            <a:ext cx="4192270" cy="16484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905" y="1651000"/>
            <a:ext cx="773938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>
            <a:noAutofit/>
          </a:bodyPr>
          <a:lstStyle>
            <a:lvl1pPr marL="0" indent="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508000" eaLnBrk="1" hangingPunct="1">
              <a:spcBef>
                <a:spcPct val="0"/>
              </a:spcBef>
              <a:buClr>
                <a:srgbClr val="000000"/>
              </a:buClr>
              <a:buFont typeface="나눔스퀘어OTF Bold"/>
              <a:buChar char="•"/>
            </a:pPr>
            <a:r>
              <a:rPr lang="ko-KR" altLang="en-US" sz="24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개발 </a:t>
            </a:r>
            <a:r>
              <a:rPr lang="en-US" altLang="ko-KR" sz="24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24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경영관리</a:t>
            </a:r>
          </a:p>
        </p:txBody>
      </p:sp>
      <p:grpSp>
        <p:nvGrpSpPr>
          <p:cNvPr id="25605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25606" name="그룹 1"/>
          <p:cNvGrpSpPr>
            <a:grpSpLocks/>
          </p:cNvGrpSpPr>
          <p:nvPr/>
        </p:nvGrpSpPr>
        <p:grpSpPr bwMode="auto">
          <a:xfrm>
            <a:off x="2311400" y="3477260"/>
            <a:ext cx="9544050" cy="3007995"/>
            <a:chOff x="2311400" y="3477260"/>
            <a:chExt cx="9544050" cy="3007995"/>
          </a:xfrm>
        </p:grpSpPr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경영관리 메뉴 구성</a:t>
              </a:r>
            </a:p>
          </p:txBody>
        </p:sp>
        <p:sp>
          <p:nvSpPr>
            <p:cNvPr id="25612" name="직사각형 10"/>
            <p:cNvSpPr>
              <a:spLocks noChangeArrowheads="1"/>
            </p:cNvSpPr>
            <p:nvPr/>
          </p:nvSpPr>
          <p:spPr bwMode="auto">
            <a:xfrm>
              <a:off x="6529705" y="3477260"/>
              <a:ext cx="5326380" cy="7067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회계관리 : 전표관리, 카드관리, 계좌관리, 계정과목 관리</a:t>
              </a:r>
            </a:p>
          </p:txBody>
        </p:sp>
      </p:grpSp>
      <p:sp>
        <p:nvSpPr>
          <p:cNvPr id="25613" name="도형 25612"/>
          <p:cNvSpPr>
            <a:spLocks/>
          </p:cNvSpPr>
          <p:nvPr/>
        </p:nvSpPr>
        <p:spPr bwMode="auto">
          <a:xfrm>
            <a:off x="6529705" y="2591435"/>
            <a:ext cx="5326380" cy="7067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285750" indent="-28575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285750" indent="-285750" algn="just" defTabSz="508000" eaLnBrk="1" hangingPunct="1">
              <a:spcBef>
                <a:spcPct val="0"/>
              </a:spcBef>
              <a:buClr>
                <a:srgbClr val="000000"/>
              </a:buClr>
              <a:buFont typeface="나눔스퀘어OTF"/>
              <a:buChar char="-"/>
            </a:pPr>
            <a:r>
              <a:rPr lang="ko-KR" altLang="en-US" sz="2000" b="1">
                <a:latin typeface="나눔스퀘어OTF" charset="0"/>
                <a:ea typeface="나눔스퀘어OTF" charset="0"/>
              </a:rPr>
              <a:t>경영관리에 필요한 항목을 사용하기 쉽게 메뉴 구성</a:t>
            </a:r>
          </a:p>
        </p:txBody>
      </p:sp>
      <p:sp>
        <p:nvSpPr>
          <p:cNvPr id="25614" name="도형 25613"/>
          <p:cNvSpPr>
            <a:spLocks/>
          </p:cNvSpPr>
          <p:nvPr/>
        </p:nvSpPr>
        <p:spPr bwMode="auto">
          <a:xfrm>
            <a:off x="6529705" y="4324985"/>
            <a:ext cx="5326380" cy="7067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285750" indent="-28575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285750" indent="-285750" algn="just" defTabSz="508000" eaLnBrk="1" hangingPunct="1">
              <a:spcBef>
                <a:spcPct val="0"/>
              </a:spcBef>
              <a:buClr>
                <a:srgbClr val="000000"/>
              </a:buClr>
              <a:buFont typeface="나눔스퀘어OTF"/>
              <a:buChar char="-"/>
            </a:pPr>
            <a:r>
              <a:rPr lang="ko-KR" altLang="en-US" sz="2000" b="1">
                <a:latin typeface="나눔스퀘어OTF" charset="0"/>
                <a:ea typeface="나눔스퀘어OTF" charset="0"/>
              </a:rPr>
              <a:t>재고관리 : 품목관리, 단가관리, 재고현황, 창고현황</a:t>
            </a:r>
          </a:p>
        </p:txBody>
      </p:sp>
      <p:sp>
        <p:nvSpPr>
          <p:cNvPr id="25615" name="도형 25614"/>
          <p:cNvSpPr>
            <a:spLocks/>
          </p:cNvSpPr>
          <p:nvPr/>
        </p:nvSpPr>
        <p:spPr bwMode="auto">
          <a:xfrm>
            <a:off x="6529705" y="5172710"/>
            <a:ext cx="5326380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285750" indent="-28575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285750" indent="-285750" algn="just" defTabSz="508000" eaLnBrk="1" hangingPunct="1">
              <a:spcBef>
                <a:spcPct val="0"/>
              </a:spcBef>
              <a:buClr>
                <a:srgbClr val="000000"/>
              </a:buClr>
              <a:buFont typeface="나눔스퀘어OTF"/>
              <a:buChar char="-"/>
            </a:pPr>
            <a:r>
              <a:rPr lang="ko-KR" altLang="en-US" sz="2000" b="1">
                <a:latin typeface="나눔스퀘어OTF" charset="0"/>
                <a:ea typeface="나눔스퀘어OTF" charset="0"/>
              </a:rPr>
              <a:t>비품관리, 창고관리</a:t>
            </a:r>
          </a:p>
        </p:txBody>
      </p:sp>
      <p:pic>
        <p:nvPicPr>
          <p:cNvPr id="25616" name="그림 25615" descr="C:/Users/GDJ23/AppData/Roaming/PolarisOffice/ETemp/12836_13488944/fImage121634428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" y="2328545"/>
            <a:ext cx="2439035" cy="1534160"/>
          </a:xfrm>
          <a:prstGeom prst="rect">
            <a:avLst/>
          </a:prstGeom>
          <a:noFill/>
        </p:spPr>
      </p:pic>
      <p:pic>
        <p:nvPicPr>
          <p:cNvPr id="25617" name="그림 25616" descr="C:/Users/GDJ23/AppData/Roaming/PolarisOffice/ETemp/12836_13488944/fImage11118443558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85" y="2328545"/>
            <a:ext cx="2410460" cy="1534160"/>
          </a:xfrm>
          <a:prstGeom prst="rect">
            <a:avLst/>
          </a:prstGeom>
          <a:noFill/>
        </p:spPr>
      </p:pic>
      <p:pic>
        <p:nvPicPr>
          <p:cNvPr id="25618" name="그림 25617" descr="C:/Users/GDJ23/AppData/Roaming/PolarisOffice/ETemp/12836_13488944/fImage334344451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" y="4490720"/>
            <a:ext cx="2372360" cy="391160"/>
          </a:xfrm>
          <a:prstGeom prst="rect">
            <a:avLst/>
          </a:prstGeom>
          <a:noFill/>
        </p:spPr>
      </p:pic>
      <p:pic>
        <p:nvPicPr>
          <p:cNvPr id="25619" name="그림 25618" descr="C:/Users/GDJ23/AppData/Roaming/PolarisOffice/ETemp/12836_13488944/fImage356844599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85" y="4486275"/>
            <a:ext cx="2410460" cy="381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3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955" y="2320925"/>
            <a:ext cx="11072495" cy="4164330"/>
            <a:chOff x="782955" y="2320925"/>
            <a:chExt cx="11072495" cy="4164330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955" y="2320925"/>
              <a:ext cx="5509260" cy="365379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29705" y="2477135"/>
              <a:ext cx="5326380" cy="10140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테스트 케이스를 작성하며 어떤 부분이 오류가 있고 어떤부분이 정상작동 되는지 오류가 있다면 어떻게 처리를 하였는지 작성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176CE69-A40F-4523-A2BA-1BC8235B1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02" y="2320925"/>
            <a:ext cx="5495966" cy="27836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grpSp>
        <p:nvGrpSpPr>
          <p:cNvPr id="29700" name="그룹 18"/>
          <p:cNvGrpSpPr>
            <a:grpSpLocks/>
          </p:cNvGrpSpPr>
          <p:nvPr/>
        </p:nvGrpSpPr>
        <p:grpSpPr bwMode="auto">
          <a:xfrm>
            <a:off x="843280" y="2057400"/>
            <a:ext cx="5178425" cy="3454400"/>
            <a:chOff x="843280" y="2057400"/>
            <a:chExt cx="5178425" cy="3454400"/>
          </a:xfrm>
        </p:grpSpPr>
        <p:pic>
          <p:nvPicPr>
            <p:cNvPr id="29717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280" y="2057400"/>
              <a:ext cx="5178425" cy="345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54350" y="3600450"/>
              <a:ext cx="7556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6015355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등록된 품목과 그 세부내용을 확인 할 수 있다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590" y="-3539490"/>
            <a:ext cx="370205" cy="7969250"/>
            <a:chOff x="8022590" y="-3539490"/>
            <a:chExt cx="370205" cy="7969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7545070" y="35826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7543800" y="248094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545070" y="13792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7545705" y="3028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7543165" y="-753110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7545070" y="-19253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7545070" y="-30619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355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품목에 따른 재고와 단가를 관리할 수 있다.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29718" name="그림 2971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" y="1988840"/>
            <a:ext cx="5400675" cy="3600450"/>
          </a:xfrm>
          <a:prstGeom prst="rect">
            <a:avLst/>
          </a:prstGeom>
          <a:noFill/>
        </p:spPr>
      </p:pic>
      <p:pic>
        <p:nvPicPr>
          <p:cNvPr id="29719" name="그림 29718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14" y="1988840"/>
            <a:ext cx="5400675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30DC900-1B52-4557-86E5-79538DB86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010489"/>
            <a:ext cx="5426612" cy="3599736"/>
          </a:xfrm>
          <a:prstGeom prst="rect">
            <a:avLst/>
          </a:prstGeom>
        </p:spPr>
      </p:pic>
      <p:pic>
        <p:nvPicPr>
          <p:cNvPr id="3" name="그림 2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BD8AAEC2-CDBE-4B9B-9C78-88D0F6D6BA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5" y="2010489"/>
            <a:ext cx="5409256" cy="3599736"/>
          </a:xfrm>
          <a:prstGeom prst="rect">
            <a:avLst/>
          </a:prstGeom>
        </p:spPr>
      </p:pic>
      <p:sp>
        <p:nvSpPr>
          <p:cNvPr id="13" name="Rect 0"/>
          <p:cNvSpPr>
            <a:spLocks/>
          </p:cNvSpPr>
          <p:nvPr/>
        </p:nvSpPr>
        <p:spPr>
          <a:xfrm>
            <a:off x="0" y="-5080"/>
            <a:ext cx="12192635" cy="621665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16" name="Rect 0"/>
          <p:cNvSpPr txBox="1">
            <a:spLocks/>
          </p:cNvSpPr>
          <p:nvPr/>
        </p:nvSpPr>
        <p:spPr bwMode="auto">
          <a:xfrm>
            <a:off x="488950" y="765175"/>
            <a:ext cx="187896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구현화면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55955" y="5805805"/>
            <a:ext cx="932180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55955" y="6069330"/>
            <a:ext cx="932180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1676400" y="6015355"/>
            <a:ext cx="459232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등록된 전표 내용을 확인할 수 있다.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grpSp>
        <p:nvGrpSpPr>
          <p:cNvPr id="29704" name="Group 5"/>
          <p:cNvGrpSpPr/>
          <p:nvPr/>
        </p:nvGrpSpPr>
        <p:grpSpPr bwMode="auto">
          <a:xfrm>
            <a:off x="4224020" y="260350"/>
            <a:ext cx="7969250" cy="370840"/>
            <a:chOff x="4224020" y="260350"/>
            <a:chExt cx="7969250" cy="3708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21600000" flipH="1">
              <a:off x="422402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3" name="Rect 0"/>
            <p:cNvSpPr>
              <a:spLocks/>
            </p:cNvSpPr>
            <p:nvPr/>
          </p:nvSpPr>
          <p:spPr>
            <a:xfrm rot="21600000" flipH="1">
              <a:off x="5323840" y="26098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21600000" flipH="1">
              <a:off x="642747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 rot="21600000" flipH="1">
              <a:off x="7503795" y="26098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21600000" flipH="1">
              <a:off x="8557260" y="26098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제안</a:t>
              </a:r>
              <a:r>
                <a:rPr lang="en-US" altLang="ko-KR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/</a:t>
              </a: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Rect 0"/>
            <p:cNvSpPr>
              <a:spLocks/>
            </p:cNvSpPr>
            <p:nvPr/>
          </p:nvSpPr>
          <p:spPr>
            <a:xfrm rot="21600000" flipH="1">
              <a:off x="973201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 rot="21600000" flipH="1">
              <a:off x="1086866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sp>
        <p:nvSpPr>
          <p:cNvPr id="36" name="Rect 0"/>
          <p:cNvSpPr>
            <a:spLocks/>
          </p:cNvSpPr>
          <p:nvPr/>
        </p:nvSpPr>
        <p:spPr>
          <a:xfrm>
            <a:off x="6172200" y="5805805"/>
            <a:ext cx="932815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6172200" y="6069330"/>
            <a:ext cx="932815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7194550" y="6015355"/>
            <a:ext cx="459105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전표 세부 내역을 확인할 수 있다.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CE0AB32A-89B7-4CF5-9258-D05329336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24813"/>
            <a:ext cx="5394325" cy="3585412"/>
          </a:xfrm>
          <a:prstGeom prst="rect">
            <a:avLst/>
          </a:prstGeom>
        </p:spPr>
      </p:pic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62F7278-833D-4D53-9544-7A3FCD48D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" y="2024813"/>
            <a:ext cx="5400358" cy="3585412"/>
          </a:xfrm>
          <a:prstGeom prst="rect">
            <a:avLst/>
          </a:prstGeom>
        </p:spPr>
      </p:pic>
      <p:sp>
        <p:nvSpPr>
          <p:cNvPr id="13" name="Rect 0"/>
          <p:cNvSpPr>
            <a:spLocks/>
          </p:cNvSpPr>
          <p:nvPr/>
        </p:nvSpPr>
        <p:spPr>
          <a:xfrm>
            <a:off x="0" y="-5080"/>
            <a:ext cx="12192635" cy="621665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16" name="Rect 0"/>
          <p:cNvSpPr txBox="1">
            <a:spLocks/>
          </p:cNvSpPr>
          <p:nvPr/>
        </p:nvSpPr>
        <p:spPr bwMode="auto">
          <a:xfrm>
            <a:off x="488950" y="765175"/>
            <a:ext cx="187896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구현화면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grpSp>
        <p:nvGrpSpPr>
          <p:cNvPr id="29704" name="Group 5"/>
          <p:cNvGrpSpPr/>
          <p:nvPr/>
        </p:nvGrpSpPr>
        <p:grpSpPr bwMode="auto">
          <a:xfrm>
            <a:off x="4224020" y="260350"/>
            <a:ext cx="7969250" cy="370840"/>
            <a:chOff x="4224020" y="260350"/>
            <a:chExt cx="7969250" cy="3708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21600000" flipH="1">
              <a:off x="422402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3" name="Rect 0"/>
            <p:cNvSpPr>
              <a:spLocks/>
            </p:cNvSpPr>
            <p:nvPr/>
          </p:nvSpPr>
          <p:spPr>
            <a:xfrm rot="21600000" flipH="1">
              <a:off x="5323840" y="26098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21600000" flipH="1">
              <a:off x="642747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 rot="21600000" flipH="1">
              <a:off x="7503795" y="26098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21600000" flipH="1">
              <a:off x="8557260" y="26098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제안</a:t>
              </a:r>
              <a:r>
                <a:rPr lang="en-US" altLang="ko-KR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/</a:t>
              </a: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Rect 0"/>
            <p:cNvSpPr>
              <a:spLocks/>
            </p:cNvSpPr>
            <p:nvPr/>
          </p:nvSpPr>
          <p:spPr>
            <a:xfrm rot="21600000" flipH="1">
              <a:off x="973201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 rot="21600000" flipH="1">
              <a:off x="1086866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sp>
        <p:nvSpPr>
          <p:cNvPr id="26" name="Rect 0">
            <a:extLst>
              <a:ext uri="{FF2B5EF4-FFF2-40B4-BE49-F238E27FC236}">
                <a16:creationId xmlns:a16="http://schemas.microsoft.com/office/drawing/2014/main" id="{AA748A3E-2F5A-4111-B666-300D0D3185BE}"/>
              </a:ext>
            </a:extLst>
          </p:cNvPr>
          <p:cNvSpPr>
            <a:spLocks/>
          </p:cNvSpPr>
          <p:nvPr/>
        </p:nvSpPr>
        <p:spPr>
          <a:xfrm>
            <a:off x="655955" y="5805805"/>
            <a:ext cx="932180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2F370E92-79F2-4F38-BF3A-10B424962CCC}"/>
              </a:ext>
            </a:extLst>
          </p:cNvPr>
          <p:cNvSpPr>
            <a:spLocks/>
          </p:cNvSpPr>
          <p:nvPr/>
        </p:nvSpPr>
        <p:spPr>
          <a:xfrm>
            <a:off x="655955" y="6069330"/>
            <a:ext cx="932180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A25B004E-5735-4A5B-BFB0-E5D1FEB7C580}"/>
              </a:ext>
            </a:extLst>
          </p:cNvPr>
          <p:cNvSpPr txBox="1">
            <a:spLocks/>
          </p:cNvSpPr>
          <p:nvPr/>
        </p:nvSpPr>
        <p:spPr>
          <a:xfrm>
            <a:off x="1676400" y="6015355"/>
            <a:ext cx="459232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등록된 카드를</a:t>
            </a:r>
            <a:r>
              <a:rPr lang="ko-KR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확인할 수 있다.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E0C5FBA9-2E32-4D2E-9843-51EA2E4F4C91}"/>
              </a:ext>
            </a:extLst>
          </p:cNvPr>
          <p:cNvSpPr>
            <a:spLocks/>
          </p:cNvSpPr>
          <p:nvPr/>
        </p:nvSpPr>
        <p:spPr>
          <a:xfrm>
            <a:off x="6172200" y="5805805"/>
            <a:ext cx="932815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D692FDC4-3201-4901-8E82-9F54D5B3EAE8}"/>
              </a:ext>
            </a:extLst>
          </p:cNvPr>
          <p:cNvSpPr>
            <a:spLocks/>
          </p:cNvSpPr>
          <p:nvPr/>
        </p:nvSpPr>
        <p:spPr>
          <a:xfrm>
            <a:off x="6172200" y="6069330"/>
            <a:ext cx="932815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56C9C992-107C-4749-9392-1CFA41E4C9C2}"/>
              </a:ext>
            </a:extLst>
          </p:cNvPr>
          <p:cNvSpPr txBox="1">
            <a:spLocks/>
          </p:cNvSpPr>
          <p:nvPr/>
        </p:nvSpPr>
        <p:spPr>
          <a:xfrm>
            <a:off x="7194550" y="6015355"/>
            <a:ext cx="459105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카드를</a:t>
            </a:r>
            <a:r>
              <a:rPr lang="ko-KR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등록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수정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삭제 </a:t>
            </a:r>
            <a:r>
              <a:rPr lang="ko-KR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할 수 있다.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A2A6DA6-9D5E-4645-9654-DB70588A4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28954"/>
            <a:ext cx="5394325" cy="3581271"/>
          </a:xfrm>
          <a:prstGeom prst="rect">
            <a:avLst/>
          </a:prstGeom>
        </p:spPr>
      </p:pic>
      <p:pic>
        <p:nvPicPr>
          <p:cNvPr id="9" name="그림 8" descr="스크린샷, 컴퓨터, 모니터, 화면이(가) 표시된 사진&#10;&#10;자동 생성된 설명">
            <a:extLst>
              <a:ext uri="{FF2B5EF4-FFF2-40B4-BE49-F238E27FC236}">
                <a16:creationId xmlns:a16="http://schemas.microsoft.com/office/drawing/2014/main" id="{1E457C26-F63D-4561-8F9E-633F43FD7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7" y="2028954"/>
            <a:ext cx="5399905" cy="3581271"/>
          </a:xfrm>
          <a:prstGeom prst="rect">
            <a:avLst/>
          </a:prstGeom>
        </p:spPr>
      </p:pic>
      <p:sp>
        <p:nvSpPr>
          <p:cNvPr id="13" name="Rect 0"/>
          <p:cNvSpPr>
            <a:spLocks/>
          </p:cNvSpPr>
          <p:nvPr/>
        </p:nvSpPr>
        <p:spPr>
          <a:xfrm>
            <a:off x="0" y="-5080"/>
            <a:ext cx="12192635" cy="621665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16" name="Rect 0"/>
          <p:cNvSpPr txBox="1">
            <a:spLocks/>
          </p:cNvSpPr>
          <p:nvPr/>
        </p:nvSpPr>
        <p:spPr bwMode="auto">
          <a:xfrm>
            <a:off x="488950" y="765175"/>
            <a:ext cx="187896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구현화면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grpSp>
        <p:nvGrpSpPr>
          <p:cNvPr id="29704" name="Group 5"/>
          <p:cNvGrpSpPr/>
          <p:nvPr/>
        </p:nvGrpSpPr>
        <p:grpSpPr bwMode="auto">
          <a:xfrm>
            <a:off x="4224020" y="260350"/>
            <a:ext cx="7969250" cy="370840"/>
            <a:chOff x="4224020" y="260350"/>
            <a:chExt cx="7969250" cy="3708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21600000" flipH="1">
              <a:off x="422402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3" name="Rect 0"/>
            <p:cNvSpPr>
              <a:spLocks/>
            </p:cNvSpPr>
            <p:nvPr/>
          </p:nvSpPr>
          <p:spPr>
            <a:xfrm rot="21600000" flipH="1">
              <a:off x="5323840" y="26098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21600000" flipH="1">
              <a:off x="642747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 rot="21600000" flipH="1">
              <a:off x="7503795" y="26098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21600000" flipH="1">
              <a:off x="8557260" y="26098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제안</a:t>
              </a:r>
              <a:r>
                <a:rPr lang="en-US" altLang="ko-KR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/</a:t>
              </a: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Rect 0"/>
            <p:cNvSpPr>
              <a:spLocks/>
            </p:cNvSpPr>
            <p:nvPr/>
          </p:nvSpPr>
          <p:spPr>
            <a:xfrm rot="21600000" flipH="1">
              <a:off x="973201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 rot="21600000" flipH="1">
              <a:off x="1086866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sp>
        <p:nvSpPr>
          <p:cNvPr id="26" name="Rect 0">
            <a:extLst>
              <a:ext uri="{FF2B5EF4-FFF2-40B4-BE49-F238E27FC236}">
                <a16:creationId xmlns:a16="http://schemas.microsoft.com/office/drawing/2014/main" id="{AA748A3E-2F5A-4111-B666-300D0D3185BE}"/>
              </a:ext>
            </a:extLst>
          </p:cNvPr>
          <p:cNvSpPr>
            <a:spLocks/>
          </p:cNvSpPr>
          <p:nvPr/>
        </p:nvSpPr>
        <p:spPr>
          <a:xfrm>
            <a:off x="655955" y="5805805"/>
            <a:ext cx="932180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2F370E92-79F2-4F38-BF3A-10B424962CCC}"/>
              </a:ext>
            </a:extLst>
          </p:cNvPr>
          <p:cNvSpPr>
            <a:spLocks/>
          </p:cNvSpPr>
          <p:nvPr/>
        </p:nvSpPr>
        <p:spPr>
          <a:xfrm>
            <a:off x="655955" y="6069330"/>
            <a:ext cx="932180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A25B004E-5735-4A5B-BFB0-E5D1FEB7C580}"/>
              </a:ext>
            </a:extLst>
          </p:cNvPr>
          <p:cNvSpPr txBox="1">
            <a:spLocks/>
          </p:cNvSpPr>
          <p:nvPr/>
        </p:nvSpPr>
        <p:spPr>
          <a:xfrm>
            <a:off x="1676400" y="6015355"/>
            <a:ext cx="459232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등록된 계좌를</a:t>
            </a:r>
            <a:r>
              <a:rPr lang="ko-KR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확인할 수 있다.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E0C5FBA9-2E32-4D2E-9843-51EA2E4F4C91}"/>
              </a:ext>
            </a:extLst>
          </p:cNvPr>
          <p:cNvSpPr>
            <a:spLocks/>
          </p:cNvSpPr>
          <p:nvPr/>
        </p:nvSpPr>
        <p:spPr>
          <a:xfrm>
            <a:off x="6172200" y="5805805"/>
            <a:ext cx="932815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D692FDC4-3201-4901-8E82-9F54D5B3EAE8}"/>
              </a:ext>
            </a:extLst>
          </p:cNvPr>
          <p:cNvSpPr>
            <a:spLocks/>
          </p:cNvSpPr>
          <p:nvPr/>
        </p:nvSpPr>
        <p:spPr>
          <a:xfrm>
            <a:off x="6172200" y="6069330"/>
            <a:ext cx="932815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56C9C992-107C-4749-9392-1CFA41E4C9C2}"/>
              </a:ext>
            </a:extLst>
          </p:cNvPr>
          <p:cNvSpPr txBox="1">
            <a:spLocks/>
          </p:cNvSpPr>
          <p:nvPr/>
        </p:nvSpPr>
        <p:spPr>
          <a:xfrm>
            <a:off x="7194550" y="6015355"/>
            <a:ext cx="459105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계좌를</a:t>
            </a:r>
            <a:r>
              <a:rPr lang="ko-KR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등록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수정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삭제 </a:t>
            </a:r>
            <a:r>
              <a:rPr lang="ko-KR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할 수 있다.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36FA9D-F77B-4162-ABF3-E6CCF9FC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" y="2009774"/>
            <a:ext cx="5400358" cy="36004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584EBC-D31F-4CDD-98AD-1E861ECA1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37" y="2009775"/>
            <a:ext cx="5399087" cy="3600448"/>
          </a:xfrm>
          <a:prstGeom prst="rect">
            <a:avLst/>
          </a:prstGeom>
        </p:spPr>
      </p:pic>
      <p:sp>
        <p:nvSpPr>
          <p:cNvPr id="13" name="Rect 0"/>
          <p:cNvSpPr>
            <a:spLocks/>
          </p:cNvSpPr>
          <p:nvPr/>
        </p:nvSpPr>
        <p:spPr>
          <a:xfrm>
            <a:off x="0" y="-5080"/>
            <a:ext cx="12192635" cy="621665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16" name="Rect 0"/>
          <p:cNvSpPr txBox="1">
            <a:spLocks/>
          </p:cNvSpPr>
          <p:nvPr/>
        </p:nvSpPr>
        <p:spPr bwMode="auto">
          <a:xfrm>
            <a:off x="488950" y="765175"/>
            <a:ext cx="187896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구현화면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55955" y="5805805"/>
            <a:ext cx="932180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55955" y="6069330"/>
            <a:ext cx="932180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1676400" y="6015355"/>
            <a:ext cx="459232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등록된 </a:t>
            </a:r>
            <a:r>
              <a:rPr lang="ko-KR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비품을 확인할 수 있다.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grpSp>
        <p:nvGrpSpPr>
          <p:cNvPr id="29704" name="Group 5"/>
          <p:cNvGrpSpPr/>
          <p:nvPr/>
        </p:nvGrpSpPr>
        <p:grpSpPr bwMode="auto">
          <a:xfrm>
            <a:off x="4224020" y="260350"/>
            <a:ext cx="7969250" cy="370840"/>
            <a:chOff x="4224020" y="260350"/>
            <a:chExt cx="7969250" cy="3708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21600000" flipH="1">
              <a:off x="422402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3" name="Rect 0"/>
            <p:cNvSpPr>
              <a:spLocks/>
            </p:cNvSpPr>
            <p:nvPr/>
          </p:nvSpPr>
          <p:spPr>
            <a:xfrm rot="21600000" flipH="1">
              <a:off x="5323840" y="26098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21600000" flipH="1">
              <a:off x="642747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 rot="21600000" flipH="1">
              <a:off x="7503795" y="26098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21600000" flipH="1">
              <a:off x="8557260" y="26098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제안</a:t>
              </a:r>
              <a:r>
                <a:rPr lang="en-US" altLang="ko-KR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/</a:t>
              </a: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Rect 0"/>
            <p:cNvSpPr>
              <a:spLocks/>
            </p:cNvSpPr>
            <p:nvPr/>
          </p:nvSpPr>
          <p:spPr>
            <a:xfrm rot="21600000" flipH="1">
              <a:off x="973201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 rot="21600000" flipH="1">
              <a:off x="10868660" y="26035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sp>
        <p:nvSpPr>
          <p:cNvPr id="36" name="Rect 0"/>
          <p:cNvSpPr>
            <a:spLocks/>
          </p:cNvSpPr>
          <p:nvPr/>
        </p:nvSpPr>
        <p:spPr>
          <a:xfrm>
            <a:off x="6172200" y="5805805"/>
            <a:ext cx="932815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6172200" y="6069330"/>
            <a:ext cx="932815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7194550" y="6015355"/>
            <a:ext cx="459105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비품을 등록할 수 있다.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805" y="765175"/>
            <a:ext cx="281432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990" y="2508885"/>
            <a:ext cx="4766945" cy="3568065"/>
          </a:xfrm>
          <a:prstGeom prst="rect">
            <a:avLst/>
          </a:prstGeom>
          <a:solidFill>
            <a:schemeClr val="bg1"/>
          </a:solidFill>
          <a:ln w="12700" cap="flat" cmpd="sng">
            <a:gradFill rotWithShape="1">
              <a:gsLst>
                <a:gs pos="0">
                  <a:srgbClr val="FFFFFF">
                    <a:lumMod val="85000"/>
                  </a:srgbClr>
                </a:gs>
                <a:gs pos="50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5400000"/>
            </a:gra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83820" defTabSz="897255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Font typeface="Arial"/>
              <a:buChar char="•"/>
              <a:defRPr/>
            </a:pPr>
            <a:endParaRPr lang="ko-KR" altLang="en-US" sz="880">
              <a:solidFill>
                <a:srgbClr val="FF0000"/>
              </a:solidFill>
              <a:latin typeface="나눔고딕" charset="0"/>
              <a:ea typeface="나눔스퀘어" charset="0"/>
            </a:endParaRPr>
          </a:p>
        </p:txBody>
      </p:sp>
      <p:sp>
        <p:nvSpPr>
          <p:cNvPr id="47" name="모서리가 둥근 직사각형 46"/>
          <p:cNvSpPr>
            <a:spLocks/>
          </p:cNvSpPr>
          <p:nvPr/>
        </p:nvSpPr>
        <p:spPr>
          <a:xfrm>
            <a:off x="887730" y="2085975"/>
            <a:ext cx="2165985" cy="32004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2000" dirty="0" err="1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ERP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이란</a:t>
            </a:r>
            <a:r>
              <a:rPr lang="ko-KR" altLang="en-US" sz="2000" dirty="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 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26795" y="3188970"/>
            <a:ext cx="4575810" cy="2305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algn="l" defTabSz="508000"/>
            <a:r>
              <a:rPr lang="ko-KR"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ERP(</a:t>
            </a:r>
            <a:r>
              <a:rPr sz="2000" b="1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Enterprise resource planning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)</a:t>
            </a:r>
            <a:r>
              <a:rPr lang="ko-KR"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는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전사적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자원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관리는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경영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정보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시스템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(MIS)의 한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종류이다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. </a:t>
            </a:r>
            <a:endParaRPr lang="ko-KR" altLang="en-US" sz="2000" b="0" i="0" dirty="0">
              <a:solidFill>
                <a:srgbClr val="222222"/>
              </a:solidFill>
              <a:latin typeface="Apple SD Gothic Neo" charset="0"/>
              <a:ea typeface="Apple SD Gothic Neo" charset="0"/>
            </a:endParaRPr>
          </a:p>
          <a:p>
            <a:pPr marL="0" indent="0" algn="l" defTabSz="508000">
              <a:buFontTx/>
              <a:buNone/>
            </a:pP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전사적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자원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관리는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회사의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모든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정보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뿐만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아니라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,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공급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사슬관리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,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고객의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주문정보까지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포함하여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통합적으로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관리하는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 </a:t>
            </a:r>
            <a:r>
              <a:rPr sz="2000" b="0" i="0" dirty="0" err="1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시스템이다</a:t>
            </a:r>
            <a:r>
              <a:rPr sz="2000" b="0" i="0" dirty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.</a:t>
            </a:r>
            <a:endParaRPr lang="ko-KR" altLang="en-US" sz="2000" b="0" i="0" dirty="0">
              <a:solidFill>
                <a:srgbClr val="222222"/>
              </a:solidFill>
              <a:latin typeface="Apple SD Gothic Neo" charset="0"/>
              <a:ea typeface="Apple SD Gothic Neo" charset="0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59" name="양쪽 모서리가 둥근 사각형 58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60" name="양쪽 모서리가 둥근 사각형 59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62" name="양쪽 모서리가 둥근 사각형 61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63" name="양쪽 모서리가 둥근 사각형 62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64" name="양쪽 모서리가 둥근 사각형 63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65" name="양쪽 모서리가 둥근 사각형 64"/>
            <p:cNvSpPr>
              <a:spLocks/>
            </p:cNvSpPr>
            <p:nvPr/>
          </p:nvSpPr>
          <p:spPr>
            <a:xfrm rot="16200000" flipH="1">
              <a:off x="7545070" y="-307213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pic>
        <p:nvPicPr>
          <p:cNvPr id="7178" name="그림 29" descr="C:/Users/GDJ23/AppData/Roaming/PolarisOffice/ETemp/12836_13488944/fImage441407380.pn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553585"/>
            <a:ext cx="2596515" cy="133667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179" name="그림 30" descr="C:/Users/GDJ23/AppData/Roaming/PolarisOffice/ETemp/12836_13488944/fImage5008874489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4569460"/>
            <a:ext cx="2596515" cy="133286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180" name="그림 31" descr="C:/Users/GDJ23/AppData/Roaming/PolarisOffice/ETemp/12836_13488944/fImage26692751037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2684780"/>
            <a:ext cx="2596515" cy="134937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181" name="그림 32" descr="C:/Users/GDJ23/AppData/Roaming/PolarisOffice/ETemp/12836_13488944/fImage3682476677.pn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697480"/>
            <a:ext cx="2596515" cy="134810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655" y="2797175"/>
            <a:ext cx="1286510" cy="1216660"/>
            <a:chOff x="6764655" y="2797175"/>
            <a:chExt cx="1286510" cy="1216660"/>
          </a:xfrm>
        </p:grpSpPr>
        <p:sp>
          <p:nvSpPr>
            <p:cNvPr id="21" name="타원 20"/>
            <p:cNvSpPr>
              <a:spLocks/>
            </p:cNvSpPr>
            <p:nvPr/>
          </p:nvSpPr>
          <p:spPr bwMode="auto">
            <a:xfrm>
              <a:off x="6808470" y="2797175"/>
              <a:ext cx="1195070" cy="12172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 bwMode="auto">
            <a:xfrm>
              <a:off x="7047230" y="3014345"/>
              <a:ext cx="766445" cy="33909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600" spc="-130">
                  <a:latin typeface="나눔스퀘어OTF ExtraBold" charset="0"/>
                  <a:ea typeface="나눔스퀘어OTF ExtraBold" charset="0"/>
                </a:rPr>
                <a:t>point.1</a:t>
              </a:r>
              <a:endParaRPr lang="ko-KR" altLang="en-US" sz="1600">
                <a:latin typeface="나눔스퀘어OTF ExtraBold" charset="0"/>
                <a:ea typeface="나눔스퀘어OTF ExtraBold" charset="0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7000875" y="3370580"/>
              <a:ext cx="825500" cy="1270"/>
            </a:xfrm>
            <a:prstGeom prst="line">
              <a:avLst/>
            </a:prstGeom>
            <a:ln w="3175" cap="flat" cmpd="sng">
              <a:solidFill>
                <a:schemeClr val="tx1">
                  <a:lumMod val="85000"/>
                  <a:lumOff val="15000"/>
                  <a:alpha val="10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>
              <a:spLocks/>
            </p:cNvSpPr>
            <p:nvPr/>
          </p:nvSpPr>
          <p:spPr bwMode="auto">
            <a:xfrm>
              <a:off x="6764655" y="3402330"/>
              <a:ext cx="1287145" cy="41529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400" spc="-13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charset="0"/>
                  <a:ea typeface="나눔스퀘어OTF ExtraBold" charset="0"/>
                </a:rPr>
                <a:t>회계관리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8180" y="2797175"/>
            <a:ext cx="1287780" cy="1216660"/>
            <a:chOff x="9568180" y="2797175"/>
            <a:chExt cx="1287780" cy="1216660"/>
          </a:xfrm>
        </p:grpSpPr>
        <p:sp>
          <p:nvSpPr>
            <p:cNvPr id="26" name="타원 25"/>
            <p:cNvSpPr>
              <a:spLocks/>
            </p:cNvSpPr>
            <p:nvPr/>
          </p:nvSpPr>
          <p:spPr bwMode="auto">
            <a:xfrm>
              <a:off x="9611995" y="2797175"/>
              <a:ext cx="1196340" cy="12172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>
              <a:spLocks/>
            </p:cNvSpPr>
            <p:nvPr/>
          </p:nvSpPr>
          <p:spPr bwMode="auto">
            <a:xfrm>
              <a:off x="9850120" y="3014345"/>
              <a:ext cx="767715" cy="33909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600" spc="-130">
                  <a:latin typeface="나눔스퀘어OTF ExtraBold" charset="0"/>
                  <a:ea typeface="나눔스퀘어OTF ExtraBold" charset="0"/>
                </a:rPr>
                <a:t>point.2</a:t>
              </a:r>
              <a:endParaRPr lang="ko-KR" altLang="en-US" sz="1600">
                <a:latin typeface="나눔스퀘어OTF ExtraBold" charset="0"/>
                <a:ea typeface="나눔스퀘어OTF ExtraBold" charset="0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9804400" y="3370580"/>
              <a:ext cx="826770" cy="1270"/>
            </a:xfrm>
            <a:prstGeom prst="line">
              <a:avLst/>
            </a:prstGeom>
            <a:ln w="3175" cap="flat" cmpd="sng">
              <a:solidFill>
                <a:schemeClr val="tx1">
                  <a:lumMod val="85000"/>
                  <a:lumOff val="15000"/>
                  <a:alpha val="10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>
              <a:spLocks/>
            </p:cNvSpPr>
            <p:nvPr/>
          </p:nvSpPr>
          <p:spPr bwMode="auto">
            <a:xfrm>
              <a:off x="9568180" y="3402330"/>
              <a:ext cx="1288415" cy="41529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400" spc="-13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charset="0"/>
                  <a:ea typeface="나눔스퀘어OTF ExtraBold" charset="0"/>
                </a:rPr>
                <a:t>재고관리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8305" y="4664075"/>
            <a:ext cx="1287780" cy="1216660"/>
            <a:chOff x="6758305" y="4664075"/>
            <a:chExt cx="1287780" cy="1216660"/>
          </a:xfrm>
        </p:grpSpPr>
        <p:sp>
          <p:nvSpPr>
            <p:cNvPr id="31" name="타원 30"/>
            <p:cNvSpPr>
              <a:spLocks/>
            </p:cNvSpPr>
            <p:nvPr/>
          </p:nvSpPr>
          <p:spPr bwMode="auto">
            <a:xfrm>
              <a:off x="6802120" y="4664075"/>
              <a:ext cx="1196340" cy="12172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2" name="직사각형 31"/>
            <p:cNvSpPr>
              <a:spLocks/>
            </p:cNvSpPr>
            <p:nvPr/>
          </p:nvSpPr>
          <p:spPr bwMode="auto">
            <a:xfrm>
              <a:off x="7040245" y="4881245"/>
              <a:ext cx="767715" cy="33909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600" spc="-130">
                  <a:latin typeface="나눔스퀘어OTF ExtraBold" charset="0"/>
                  <a:ea typeface="나눔스퀘어OTF ExtraBold" charset="0"/>
                </a:rPr>
                <a:t>point.3</a:t>
              </a:r>
              <a:endParaRPr lang="ko-KR" altLang="en-US" sz="1600">
                <a:latin typeface="나눔스퀘어OTF ExtraBold" charset="0"/>
                <a:ea typeface="나눔스퀘어OTF ExtraBold" charset="0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6994525" y="5237480"/>
              <a:ext cx="826770" cy="1270"/>
            </a:xfrm>
            <a:prstGeom prst="line">
              <a:avLst/>
            </a:prstGeom>
            <a:ln w="3175" cap="flat" cmpd="sng">
              <a:solidFill>
                <a:schemeClr val="tx1">
                  <a:lumMod val="85000"/>
                  <a:lumOff val="15000"/>
                  <a:alpha val="10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>
              <a:spLocks/>
            </p:cNvSpPr>
            <p:nvPr/>
          </p:nvSpPr>
          <p:spPr bwMode="auto">
            <a:xfrm>
              <a:off x="6758305" y="5269230"/>
              <a:ext cx="1288415" cy="41529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400" spc="-13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charset="0"/>
                  <a:ea typeface="나눔스퀘어OTF ExtraBold" charset="0"/>
                </a:rPr>
                <a:t>비품관리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8180" y="4664075"/>
            <a:ext cx="1287780" cy="1216660"/>
            <a:chOff x="9568180" y="4664075"/>
            <a:chExt cx="1287780" cy="1216660"/>
          </a:xfrm>
        </p:grpSpPr>
        <p:sp>
          <p:nvSpPr>
            <p:cNvPr id="36" name="타원 35"/>
            <p:cNvSpPr>
              <a:spLocks/>
            </p:cNvSpPr>
            <p:nvPr/>
          </p:nvSpPr>
          <p:spPr bwMode="auto">
            <a:xfrm>
              <a:off x="9611995" y="4664075"/>
              <a:ext cx="1196340" cy="12172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>
              <a:solidFill>
                <a:schemeClr val="tx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>
              <a:spLocks/>
            </p:cNvSpPr>
            <p:nvPr/>
          </p:nvSpPr>
          <p:spPr bwMode="auto">
            <a:xfrm>
              <a:off x="9850120" y="4881245"/>
              <a:ext cx="767715" cy="33909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600" spc="-130">
                  <a:latin typeface="나눔스퀘어OTF ExtraBold" charset="0"/>
                  <a:ea typeface="나눔스퀘어OTF ExtraBold" charset="0"/>
                </a:rPr>
                <a:t>point.4</a:t>
              </a:r>
              <a:endParaRPr lang="ko-KR" altLang="en-US" sz="1600">
                <a:latin typeface="나눔스퀘어OTF ExtraBold" charset="0"/>
                <a:ea typeface="나눔스퀘어OTF ExtraBold" charset="0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9804400" y="5237480"/>
              <a:ext cx="826770" cy="1270"/>
            </a:xfrm>
            <a:prstGeom prst="line">
              <a:avLst/>
            </a:prstGeom>
            <a:ln w="3175" cap="flat" cmpd="sng">
              <a:solidFill>
                <a:schemeClr val="tx1">
                  <a:lumMod val="85000"/>
                  <a:lumOff val="15000"/>
                  <a:alpha val="10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>
              <a:spLocks/>
            </p:cNvSpPr>
            <p:nvPr/>
          </p:nvSpPr>
          <p:spPr bwMode="auto">
            <a:xfrm>
              <a:off x="9568180" y="5269230"/>
              <a:ext cx="1288415" cy="41529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400" spc="-13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charset="0"/>
                  <a:ea typeface="나눔스퀘어OTF ExtraBold" charset="0"/>
                </a:rPr>
                <a:t>창고관리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50" y="1700530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24865" y="3535680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350" y="1700530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350" y="3535680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955" y="1811655"/>
            <a:ext cx="4751705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김형구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-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재고관리</a:t>
            </a: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1255" y="2276475"/>
            <a:ext cx="4554855" cy="861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부족해서 팀원분들께서 도와주셔서 그나마 형태라도 나온거같아서 너무 감사했고 조금이나마 개발의 맛을 본거같아 좋은 경험이 되었습니다.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2276475"/>
            <a:ext cx="44183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8180"/>
            <a:ext cx="97155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5" name="Straight Connector 8"/>
          <p:cNvCxnSpPr/>
          <p:nvPr/>
        </p:nvCxnSpPr>
        <p:spPr bwMode="auto">
          <a:xfrm>
            <a:off x="6448425" y="2870200"/>
            <a:ext cx="44945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480" y="3905250"/>
            <a:ext cx="166497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590" y="-3539490"/>
            <a:ext cx="370205" cy="7969250"/>
            <a:chOff x="8022590" y="-3539490"/>
            <a:chExt cx="370205" cy="7969250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7545070" y="35826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7543800" y="248094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7545070" y="13792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7545705" y="3028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7543165" y="-753110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7545070" y="-19253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7545070" y="-30619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811655"/>
            <a:ext cx="4753610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김영훈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-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비품관리, 창고관리</a:t>
            </a: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5"/>
            <a:ext cx="4555490" cy="8610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하나의 프로젝트를 처음부터 끝까지 진행한 경험은 앞으로 개발 일을 하는데 많은 도움이 될 것 같습니다.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330" y="2276475"/>
            <a:ext cx="441769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630" y="1948180"/>
            <a:ext cx="9652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649980"/>
            <a:ext cx="4753610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조권기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–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카드관리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계좌관리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계정과목 관리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4129405"/>
            <a:ext cx="4555490" cy="509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프로젝트를 하며 개발 뿐만 아니라 정의서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보고서 등 순차적으로 다양한 경험을 하여 유익한 시간이 되었습니다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330" y="4114800"/>
            <a:ext cx="441769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630" y="3786505"/>
            <a:ext cx="9652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74750" y="3649980"/>
            <a:ext cx="4753610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김영중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– </a:t>
            </a:r>
            <a:r>
              <a:rPr lang="ko-KR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전표관리, 전표세부내역 관리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52525" y="4129405"/>
            <a:ext cx="4701540" cy="5099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팀 프로젝트에서 회계라는 부분을 개발하면서 회계에 대해서도 조금 알게되었고 생각했던만큼 완성해서 앞으로 개발하는 일에서 많은 도움이되고 자신감을 얻었습니다.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227455" y="4114800"/>
            <a:ext cx="441769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786505"/>
            <a:ext cx="9525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7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rgbClr val="007635">
                  <a:alpha val="91000"/>
                </a:srgbClr>
              </a:gs>
              <a:gs pos="100000">
                <a:srgbClr val="004D86">
                  <a:alpha val="8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5005" y="549275"/>
            <a:ext cx="5760720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7" name="그룹 13"/>
          <p:cNvGrpSpPr>
            <a:grpSpLocks/>
          </p:cNvGrpSpPr>
          <p:nvPr/>
        </p:nvGrpSpPr>
        <p:grpSpPr bwMode="auto">
          <a:xfrm>
            <a:off x="4083050" y="2433955"/>
            <a:ext cx="4024630" cy="1282700"/>
            <a:chOff x="4083050" y="2433955"/>
            <a:chExt cx="4024630" cy="1282700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511675" y="3716655"/>
              <a:ext cx="3246120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083050" y="2433955"/>
              <a:ext cx="4024630" cy="1014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780" y="3542030"/>
            <a:ext cx="7329170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3799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80" y="4469130"/>
            <a:ext cx="3416300" cy="237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68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38855" y="2844165"/>
            <a:ext cx="165798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김형구</a:t>
            </a: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530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880" y="3425825"/>
            <a:ext cx="2239010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</a:t>
            </a:r>
          </a:p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재고관리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5155" y="2854325"/>
            <a:ext cx="165925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김영훈</a:t>
            </a: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780" y="3282950"/>
            <a:ext cx="9188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848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</a:t>
            </a:r>
          </a:p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비품관리, 창고관리</a:t>
            </a: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8620" cy="3346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김영중</a:t>
            </a: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530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880" y="5615270"/>
            <a:ext cx="2734310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</a:t>
            </a:r>
          </a:p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전표관리, 전표세부사항 관리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5155" y="4978400"/>
            <a:ext cx="165925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조권기</a:t>
            </a: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780" y="5407025"/>
            <a:ext cx="9188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615270"/>
            <a:ext cx="247078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</a:t>
            </a:r>
          </a:p>
          <a:p>
            <a:pPr marL="0" indent="0" algn="l" defTabSz="5080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카드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,</a:t>
            </a: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계좌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계정과목</a:t>
            </a: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관리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330" y="3003550"/>
            <a:ext cx="7727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915150" y="3003550"/>
            <a:ext cx="7734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955" y="-3538855"/>
            <a:ext cx="370205" cy="7967980"/>
            <a:chOff x="8021955" y="-3538855"/>
            <a:chExt cx="370205" cy="7967980"/>
          </a:xfrm>
        </p:grpSpPr>
        <p:sp>
          <p:nvSpPr>
            <p:cNvPr id="48" name="양쪽 모서리가 둥근 사각형 47"/>
            <p:cNvSpPr>
              <a:spLocks/>
            </p:cNvSpPr>
            <p:nvPr/>
          </p:nvSpPr>
          <p:spPr>
            <a:xfrm rot="16200000" flipH="1">
              <a:off x="7544435" y="357441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49" name="양쪽 모서리가 둥근 사각형 48"/>
            <p:cNvSpPr>
              <a:spLocks/>
            </p:cNvSpPr>
            <p:nvPr/>
          </p:nvSpPr>
          <p:spPr>
            <a:xfrm rot="16200000" flipH="1">
              <a:off x="7543165" y="247269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>
              <a:spLocks/>
            </p:cNvSpPr>
            <p:nvPr/>
          </p:nvSpPr>
          <p:spPr>
            <a:xfrm rot="16200000" flipH="1">
              <a:off x="7544435" y="137096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51" name="양쪽 모서리가 둥근 사각형 50"/>
            <p:cNvSpPr>
              <a:spLocks/>
            </p:cNvSpPr>
            <p:nvPr/>
          </p:nvSpPr>
          <p:spPr>
            <a:xfrm rot="16200000" flipH="1">
              <a:off x="7544435" y="29591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52" name="양쪽 모서리가 둥근 사각형 51"/>
            <p:cNvSpPr>
              <a:spLocks/>
            </p:cNvSpPr>
            <p:nvPr/>
          </p:nvSpPr>
          <p:spPr>
            <a:xfrm rot="16200000" flipH="1">
              <a:off x="7543165" y="-76898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53" name="양쪽 모서리가 둥근 사각형 52"/>
            <p:cNvSpPr>
              <a:spLocks/>
            </p:cNvSpPr>
            <p:nvPr/>
          </p:nvSpPr>
          <p:spPr>
            <a:xfrm rot="16200000" flipH="1">
              <a:off x="7544435" y="-193294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54" name="양쪽 모서리가 둥근 사각형 53"/>
            <p:cNvSpPr>
              <a:spLocks/>
            </p:cNvSpPr>
            <p:nvPr/>
          </p:nvSpPr>
          <p:spPr>
            <a:xfrm rot="16200000" flipH="1">
              <a:off x="7544435" y="-306959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pic>
        <p:nvPicPr>
          <p:cNvPr id="9245" name="그림 92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476500"/>
            <a:ext cx="1406525" cy="1429385"/>
          </a:xfrm>
          <a:prstGeom prst="rect">
            <a:avLst/>
          </a:prstGeom>
          <a:noFill/>
        </p:spPr>
      </p:pic>
      <p:pic>
        <p:nvPicPr>
          <p:cNvPr id="9246" name="그림 92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90" y="2462530"/>
            <a:ext cx="1406525" cy="1429385"/>
          </a:xfrm>
          <a:prstGeom prst="rect">
            <a:avLst/>
          </a:prstGeom>
          <a:noFill/>
        </p:spPr>
      </p:pic>
      <p:pic>
        <p:nvPicPr>
          <p:cNvPr id="9247" name="그림 92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5" y="4596130"/>
            <a:ext cx="1406525" cy="1429385"/>
          </a:xfrm>
          <a:prstGeom prst="rect">
            <a:avLst/>
          </a:prstGeom>
          <a:noFill/>
        </p:spPr>
      </p:pic>
      <p:pic>
        <p:nvPicPr>
          <p:cNvPr id="9248" name="그림 92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90" y="4596130"/>
            <a:ext cx="1406525" cy="14293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1180" y="1485900"/>
            <a:ext cx="7740015" cy="30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>
            <a:noAutofit/>
          </a:bodyPr>
          <a:lstStyle>
            <a:lvl1pPr marL="0" indent="0" defTabSz="50800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indent="-285750" defTabSz="50800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indent="-228600" defTabSz="5080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indent="-228600" defTabSz="5080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indent="-228600" defTabSz="50800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508000" eaLnBrk="1" hangingPunct="1">
              <a:spcBef>
                <a:spcPct val="0"/>
              </a:spcBef>
              <a:buFontTx/>
              <a:buNone/>
            </a:pPr>
            <a:r>
              <a:rPr lang="ko-KR" altLang="en-US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프로젝트 기간 </a:t>
            </a:r>
            <a:r>
              <a:rPr lang="en-US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: 20</a:t>
            </a:r>
            <a:r>
              <a:rPr lang="ko-KR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20</a:t>
            </a:r>
            <a:r>
              <a:rPr lang="en-US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-</a:t>
            </a:r>
            <a:r>
              <a:rPr lang="ko-KR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02</a:t>
            </a:r>
            <a:r>
              <a:rPr lang="en-US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-</a:t>
            </a:r>
            <a:r>
              <a:rPr lang="ko-KR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17</a:t>
            </a:r>
            <a:r>
              <a:rPr lang="en-US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 ~ 20</a:t>
            </a:r>
            <a:r>
              <a:rPr lang="ko-KR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20</a:t>
            </a:r>
            <a:r>
              <a:rPr lang="en-US" altLang="ko-KR" sz="2000" dirty="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-08-05</a:t>
            </a:r>
            <a:endParaRPr lang="ko-KR" altLang="en-US" sz="2000" dirty="0">
              <a:solidFill>
                <a:schemeClr val="tx2"/>
              </a:solidFill>
              <a:latin typeface="나눔스퀘어OTF Bold" charset="0"/>
              <a:ea typeface="나눔스퀘어OTF Bold" charset="0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00178"/>
              </p:ext>
            </p:extLst>
          </p:nvPr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기획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6개월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206774" y="2387917"/>
            <a:ext cx="1554331" cy="188914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705" y="3098800"/>
            <a:ext cx="1577975" cy="212725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1105" y="3841750"/>
            <a:ext cx="1553845" cy="212725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730" y="4530725"/>
            <a:ext cx="4696460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2205" y="5269230"/>
            <a:ext cx="1576705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955" y="-3548380"/>
            <a:ext cx="370205" cy="7967980"/>
            <a:chOff x="8021955" y="-3548380"/>
            <a:chExt cx="370205" cy="7967980"/>
          </a:xfrm>
        </p:grpSpPr>
        <p:sp>
          <p:nvSpPr>
            <p:cNvPr id="20" name="양쪽 모서리가 둥근 사각형 19"/>
            <p:cNvSpPr>
              <a:spLocks/>
            </p:cNvSpPr>
            <p:nvPr/>
          </p:nvSpPr>
          <p:spPr>
            <a:xfrm rot="16200000" flipH="1">
              <a:off x="7544435" y="356489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1" name="양쪽 모서리가 둥근 사각형 20"/>
            <p:cNvSpPr>
              <a:spLocks/>
            </p:cNvSpPr>
            <p:nvPr/>
          </p:nvSpPr>
          <p:spPr>
            <a:xfrm rot="16200000" flipH="1">
              <a:off x="7543165" y="246316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4435" y="136144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3" name="양쪽 모서리가 둥근 사각형 22"/>
            <p:cNvSpPr>
              <a:spLocks/>
            </p:cNvSpPr>
            <p:nvPr/>
          </p:nvSpPr>
          <p:spPr>
            <a:xfrm rot="16200000" flipH="1">
              <a:off x="7544435" y="28638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165" y="-77851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4435" y="-194246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4435" y="-307911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3105" cy="3999230"/>
            <a:chOff x="622300" y="2174875"/>
            <a:chExt cx="10873105" cy="3999230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672465" y="2598420"/>
              <a:ext cx="4995545" cy="3568065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>
              <a:off x="622300" y="2174875"/>
              <a:ext cx="2268855" cy="31940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구성 세부사항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898525" y="2595880"/>
              <a:ext cx="4794885" cy="34480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1pPr>
              <a:lvl2pPr marL="742950" indent="-28575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2pPr>
              <a:lvl3pPr marL="11430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3pPr>
              <a:lvl4pPr marL="16002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4pPr>
              <a:lvl5pPr marL="20574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5pPr>
              <a:lvl6pPr marL="25146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6pPr>
              <a:lvl7pPr marL="29718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7pPr>
              <a:lvl8pPr marL="34290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8pPr>
              <a:lvl9pPr marL="38862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9pPr>
            </a:lstStyle>
            <a:p>
              <a:pPr marL="285750" indent="-285750" defTabSz="508000" eaLnBrk="1" latinLnBrk="1" hangingPunct="1">
                <a:buClr>
                  <a:srgbClr val="000000"/>
                </a:buClr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사용 툴</a:t>
              </a:r>
            </a:p>
            <a:p>
              <a:pPr marL="0" indent="0" defTabSz="508000" eaLnBrk="1" latinLnBrk="1" hangingPunct="1">
                <a:buFontTx/>
                <a:buNone/>
                <a:defRPr/>
              </a:pP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     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: Eclipse, SQL Developer </a:t>
              </a:r>
              <a:br>
                <a:rPr lang="en-US" altLang="ko-KR" sz="1600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600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defTabSz="508000" eaLnBrk="1" latinLnBrk="1" hangingPunct="1">
                <a:buClr>
                  <a:srgbClr val="000000"/>
                </a:buClr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언어</a:t>
              </a:r>
            </a:p>
            <a:p>
              <a:pPr marL="0" indent="0" defTabSz="508000" eaLnBrk="1" latinLnBrk="1" hangingPunct="1">
                <a:buFontTx/>
                <a:buNone/>
                <a:defRPr/>
              </a:pP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     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: JAVA, SQL, HTML, CSS, JavaScript, JSP, XML</a:t>
              </a:r>
              <a:b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400" b="1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defTabSz="508000" eaLnBrk="1" latinLnBrk="1" hangingPunct="1">
                <a:buClr>
                  <a:srgbClr val="000000"/>
                </a:buClr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기술</a:t>
              </a:r>
            </a:p>
            <a:p>
              <a:pPr marL="0" indent="0" defTabSz="508000" eaLnBrk="1" latinLnBrk="1" hangingPunct="1">
                <a:buFontTx/>
                <a:buNone/>
                <a:defRPr/>
              </a:pP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     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: jQuery, JSON, Ajax</a:t>
              </a:r>
              <a:b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400" b="1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defTabSz="508000" eaLnBrk="1" latinLnBrk="1" hangingPunct="1">
                <a:buClr>
                  <a:srgbClr val="000000"/>
                </a:buClr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프레임워크</a:t>
              </a:r>
              <a:br>
                <a:rPr lang="en-US" altLang="ko-KR" sz="1600" b="1" dirty="0">
                  <a:latin typeface="나눔스퀘어OTF" charset="0"/>
                  <a:ea typeface="나눔스퀘어OTF" charset="0"/>
                </a:rPr>
              </a:b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</a:t>
              </a:r>
              <a:r>
                <a:rPr lang="en-US" altLang="ko-KR" sz="1400" b="1" dirty="0">
                  <a:latin typeface="나눔스퀘어OTF" charset="0"/>
                  <a:ea typeface="나눔스퀘어OTF" charset="0"/>
                </a:rPr>
                <a:t>: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Spring, 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MyBatis</a:t>
              </a:r>
              <a:br>
                <a:rPr lang="en-US" altLang="ko-KR" sz="1600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600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defTabSz="508000" eaLnBrk="1" latinLnBrk="1" hangingPunct="1">
                <a:buClr>
                  <a:srgbClr val="000000"/>
                </a:buClr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형상관리도구</a:t>
              </a:r>
            </a:p>
            <a:p>
              <a:pPr marL="0" indent="0" defTabSz="508000" eaLnBrk="1" latinLnBrk="1" hangingPunct="1">
                <a:buFontTx/>
                <a:buNone/>
                <a:defRPr/>
              </a:pPr>
              <a:r>
                <a:rPr lang="en-US" altLang="ko-KR" sz="1400" b="1" dirty="0">
                  <a:latin typeface="나눔스퀘어OTF" charset="0"/>
                  <a:ea typeface="나눔스퀘어OTF" charset="0"/>
                </a:rPr>
                <a:t>        : </a:t>
              </a:r>
              <a:r>
                <a:rPr lang="ko-KR" altLang="ko-KR" sz="1400" b="1" dirty="0">
                  <a:solidFill>
                    <a:schemeClr val="accent1">
                      <a:lumMod val="75000"/>
                      <a:lumOff val="0"/>
                    </a:schemeClr>
                  </a:solidFill>
                  <a:latin typeface="나눔스퀘어OTF" charset="0"/>
                  <a:ea typeface="나눔스퀘어OTF" charset="0"/>
                </a:rPr>
                <a:t>GIT</a:t>
              </a:r>
              <a:endParaRPr lang="ko-KR" altLang="en-US" sz="1400" b="1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</p:txBody>
        </p:sp>
        <p:pic>
          <p:nvPicPr>
            <p:cNvPr id="11287" name="그림 23" descr="C:/Users/GDJ23/AppData/Roaming/PolarisOffice/ETemp/17180_16756792/image8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695" y="2598420"/>
              <a:ext cx="5427345" cy="357632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30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/>
          <p:nvPr/>
        </p:nvGrpSpPr>
        <p:grpSpPr bwMode="auto">
          <a:xfrm rot="5400000">
            <a:off x="8022590" y="-3549015"/>
            <a:ext cx="370840" cy="7969250"/>
            <a:chOff x="8022590" y="-3549015"/>
            <a:chExt cx="370840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705" y="357251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4435" y="2470785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705" y="136906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6340" y="29273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800" y="-763270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705" y="-193548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705" y="-307213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pic>
        <p:nvPicPr>
          <p:cNvPr id="11271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05" y="2917825"/>
            <a:ext cx="1541145" cy="13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55" y="272415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656455"/>
            <a:ext cx="186245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555" y="4656455"/>
            <a:ext cx="804545" cy="116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79717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프로젝트 내용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grpSp>
        <p:nvGrpSpPr>
          <p:cNvPr id="12297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13325" name="그룹 13324"/>
          <p:cNvGrpSpPr/>
          <p:nvPr/>
        </p:nvGrpSpPr>
        <p:grpSpPr bwMode="auto">
          <a:xfrm>
            <a:off x="782955" y="2310765"/>
            <a:ext cx="10541635" cy="4164965"/>
            <a:chOff x="782955" y="2310765"/>
            <a:chExt cx="10541635" cy="4164965"/>
          </a:xfrm>
        </p:grpSpPr>
        <p:sp>
          <p:nvSpPr>
            <p:cNvPr id="13326" name="텍스트 상자 13325"/>
            <p:cNvSpPr txBox="1">
              <a:spLocks/>
            </p:cNvSpPr>
            <p:nvPr/>
          </p:nvSpPr>
          <p:spPr bwMode="auto">
            <a:xfrm>
              <a:off x="782955" y="2310765"/>
              <a:ext cx="5509260" cy="365379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13327" name="도형 13326"/>
            <p:cNvSpPr>
              <a:spLocks/>
            </p:cNvSpPr>
            <p:nvPr/>
          </p:nvSpPr>
          <p:spPr bwMode="auto">
            <a:xfrm>
              <a:off x="2311400" y="615569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요구사항정의서</a:t>
              </a:r>
            </a:p>
          </p:txBody>
        </p:sp>
        <p:sp>
          <p:nvSpPr>
            <p:cNvPr id="13328" name="도형 13327"/>
            <p:cNvSpPr>
              <a:spLocks/>
            </p:cNvSpPr>
            <p:nvPr/>
          </p:nvSpPr>
          <p:spPr bwMode="auto">
            <a:xfrm>
              <a:off x="6529705" y="2467610"/>
              <a:ext cx="4794885" cy="16287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1pPr>
              <a:lvl2pPr marL="742950" indent="-28575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2pPr>
              <a:lvl3pPr marL="11430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3pPr>
              <a:lvl4pPr marL="16002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4pPr>
              <a:lvl5pPr marL="20574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5pPr>
              <a:lvl6pPr marL="25146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6pPr>
              <a:lvl7pPr marL="29718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7pPr>
              <a:lvl8pPr marL="34290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8pPr>
              <a:lvl9pPr marL="38862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9pPr>
            </a:lstStyle>
            <a:p>
              <a:pPr marL="285750" indent="-285750" algn="just" defTabSz="508000" eaLnBrk="1" latinLnBrk="1" hangingPunct="1">
                <a:buFont typeface="나눔스퀘어OTF"/>
                <a:buChar char="-"/>
                <a:defRPr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사용자 입장에서 무엇이 필요하고 사용하기에 편리한지 기술</a:t>
              </a:r>
              <a:endParaRPr lang="ko-KR" altLang="en-US" sz="2000" b="1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0" indent="0" algn="just" defTabSz="508000" eaLnBrk="1" latinLnBrk="1" hangingPunct="1">
                <a:buFontTx/>
                <a:buNone/>
                <a:defRPr/>
              </a:pPr>
              <a:endParaRPr lang="ko-KR" altLang="en-US" sz="200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latinLnBrk="1" hangingPunct="1">
                <a:buFont typeface="나눔스퀘어OTF"/>
                <a:buChar char="-"/>
                <a:defRPr/>
              </a:pPr>
              <a:r>
                <a:rPr lang="ko-KR" altLang="ko-KR" sz="2000" b="1">
                  <a:latin typeface="나눔스퀘어OTF" charset="0"/>
                  <a:ea typeface="나눔스퀘어OTF" charset="0"/>
                </a:rPr>
                <a:t>모든 부분 하나하나 버튼까지도 자세하게 기술함</a:t>
              </a:r>
              <a:endParaRPr lang="ko-KR" altLang="en-US" sz="2000" b="1">
                <a:latin typeface="나눔스퀘어OTF" charset="0"/>
                <a:ea typeface="나눔스퀘어OTF" charset="0"/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660D6F2-6B90-4418-B328-5CF4CF9CFDE2}"/>
              </a:ext>
            </a:extLst>
          </p:cNvPr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기획단계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E44C01F-472C-4128-98B1-7CEE1805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5" y="2310765"/>
            <a:ext cx="5466119" cy="33417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기획단계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317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13318" name="그룹 1"/>
          <p:cNvGrpSpPr>
            <a:grpSpLocks/>
          </p:cNvGrpSpPr>
          <p:nvPr/>
        </p:nvGrpSpPr>
        <p:grpSpPr bwMode="auto">
          <a:xfrm>
            <a:off x="782955" y="2320925"/>
            <a:ext cx="10541000" cy="4164330"/>
            <a:chOff x="782955" y="2320925"/>
            <a:chExt cx="10541000" cy="4164330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955" y="2320925"/>
              <a:ext cx="5509260" cy="365379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9490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화면기획서</a:t>
              </a:r>
            </a:p>
          </p:txBody>
        </p:sp>
        <p:sp>
          <p:nvSpPr>
            <p:cNvPr id="54" name="직사각형 10"/>
            <p:cNvSpPr>
              <a:spLocks noChangeArrowheads="1"/>
            </p:cNvSpPr>
            <p:nvPr/>
          </p:nvSpPr>
          <p:spPr bwMode="auto">
            <a:xfrm>
              <a:off x="6529705" y="2477770"/>
              <a:ext cx="4794885" cy="13214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1pPr>
              <a:lvl2pPr marL="742950" indent="-28575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2pPr>
              <a:lvl3pPr marL="11430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3pPr>
              <a:lvl4pPr marL="16002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4pPr>
              <a:lvl5pPr marL="2057400" indent="-228600" defTabSz="508000" ea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5pPr>
              <a:lvl6pPr marL="25146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6pPr>
              <a:lvl7pPr marL="29718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7pPr>
              <a:lvl8pPr marL="34290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8pPr>
              <a:lvl9pPr marL="3886200" indent="-228600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9pPr>
            </a:lstStyle>
            <a:p>
              <a:pPr marL="285750" indent="-285750" algn="just" defTabSz="508000" eaLnBrk="1" latinLnBrk="1" hangingPunct="1">
                <a:buFont typeface="나눔스퀘어OTF"/>
                <a:buChar char="-"/>
                <a:defRPr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사용 툴 </a:t>
              </a:r>
              <a:r>
                <a:rPr lang="en-US" altLang="ko-KR" sz="2000">
                  <a:latin typeface="나눔스퀘어OTF" charset="0"/>
                  <a:ea typeface="나눔스퀘어OTF" charset="0"/>
                </a:rPr>
                <a:t>: </a:t>
              </a:r>
              <a:r>
                <a:rPr lang="en-US" altLang="ko-KR" sz="2000" b="1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ovenapp.io</a:t>
              </a:r>
              <a:endParaRPr lang="ko-KR" altLang="en-US" sz="2000" b="1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0" indent="0" algn="just" defTabSz="508000" eaLnBrk="1" latinLnBrk="1" hangingPunct="1">
                <a:buFontTx/>
                <a:buNone/>
                <a:defRPr/>
              </a:pPr>
              <a:endParaRPr lang="ko-KR" altLang="en-US" sz="200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latinLnBrk="1" hangingPunct="1">
                <a:buFont typeface="나눔스퀘어OTF"/>
                <a:buChar char="-"/>
                <a:defRPr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각자가 맡은 부분을 화면 기획을 하고 디자인을 완료함</a:t>
              </a:r>
              <a:r>
                <a:rPr lang="en-US" altLang="ko-KR" sz="2000" b="1">
                  <a:latin typeface="나눔스퀘어OTF" charset="0"/>
                  <a:ea typeface="나눔스퀘어OTF" charset="0"/>
                </a:rPr>
                <a:t>.</a:t>
              </a:r>
              <a:endParaRPr lang="ko-KR" altLang="en-US" sz="2000" b="1">
                <a:latin typeface="나눔스퀘어OTF" charset="0"/>
                <a:ea typeface="나눔스퀘어OTF" charset="0"/>
              </a:endParaRPr>
            </a:p>
          </p:txBody>
        </p:sp>
      </p:grpSp>
      <p:pic>
        <p:nvPicPr>
          <p:cNvPr id="13325" name="그림 1332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" y="2366645"/>
            <a:ext cx="5400675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기획단계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15366" name="그룹 1"/>
          <p:cNvGrpSpPr>
            <a:grpSpLocks/>
          </p:cNvGrpSpPr>
          <p:nvPr/>
        </p:nvGrpSpPr>
        <p:grpSpPr bwMode="auto">
          <a:xfrm>
            <a:off x="782955" y="2320925"/>
            <a:ext cx="10640695" cy="4164330"/>
            <a:chOff x="782955" y="2320925"/>
            <a:chExt cx="10640695" cy="4164330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955" y="2320925"/>
              <a:ext cx="5509260" cy="365379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68855" cy="3200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기능정의서</a:t>
              </a:r>
            </a:p>
          </p:txBody>
        </p:sp>
        <p:sp>
          <p:nvSpPr>
            <p:cNvPr id="15372" name="직사각형 10"/>
            <p:cNvSpPr>
              <a:spLocks noChangeArrowheads="1"/>
            </p:cNvSpPr>
            <p:nvPr/>
          </p:nvSpPr>
          <p:spPr bwMode="auto">
            <a:xfrm>
              <a:off x="6529705" y="2477135"/>
              <a:ext cx="4894580" cy="19361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화면기획서 기반으로 페이지의 동작과 각각의 기능들을 정의하고 어떤 내용이 들어가야하는지 정의</a:t>
              </a: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각화면에 필요한 버튼필드나 입력,출력필드 등 기능 정의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4274CF-6FCB-43E0-AE54-A99267CC7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6" y="2320925"/>
            <a:ext cx="5310750" cy="3781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7412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메타데이터 정의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7413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>
              <a:spLocks/>
            </p:cNvSpPr>
            <p:nvPr/>
          </p:nvSpPr>
          <p:spPr>
            <a:xfrm rot="16200000" flipH="1">
              <a:off x="7545070" y="35731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개요</a:t>
              </a:r>
            </a:p>
          </p:txBody>
        </p:sp>
        <p:sp>
          <p:nvSpPr>
            <p:cNvPr id="24" name="양쪽 모서리가 둥근 사각형 23"/>
            <p:cNvSpPr>
              <a:spLocks/>
            </p:cNvSpPr>
            <p:nvPr/>
          </p:nvSpPr>
          <p:spPr>
            <a:xfrm rot="16200000" flipH="1">
              <a:off x="7543800" y="2471420"/>
              <a:ext cx="1327785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>
              <a:spLocks/>
            </p:cNvSpPr>
            <p:nvPr/>
          </p:nvSpPr>
          <p:spPr>
            <a:xfrm rot="16200000" flipH="1">
              <a:off x="7545070" y="13696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일정</a:t>
              </a:r>
            </a:p>
          </p:txBody>
        </p:sp>
        <p:sp>
          <p:nvSpPr>
            <p:cNvPr id="26" name="양쪽 모서리가 둥근 사각형 25"/>
            <p:cNvSpPr>
              <a:spLocks/>
            </p:cNvSpPr>
            <p:nvPr/>
          </p:nvSpPr>
          <p:spPr>
            <a:xfrm rot="16200000" flipH="1">
              <a:off x="7545705" y="293370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여기어때 잘난체 OTF" charset="0"/>
                  <a:ea typeface="여기어때 잘난체 OTF" charset="0"/>
                </a:rPr>
                <a:t>구성</a:t>
              </a: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16200000" flipH="1">
              <a:off x="7543165" y="-762635"/>
              <a:ext cx="1329690" cy="370205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bg1"/>
                  </a:solidFill>
                  <a:latin typeface="여기어때 잘난체 OTF" charset="0"/>
                  <a:ea typeface="여기어때 잘난체 OTF" charset="0"/>
                </a:rPr>
                <a:t>내용</a:t>
              </a:r>
            </a:p>
          </p:txBody>
        </p:sp>
        <p:sp>
          <p:nvSpPr>
            <p:cNvPr id="28" name="양쪽 모서리가 둥근 사각형 27"/>
            <p:cNvSpPr>
              <a:spLocks/>
            </p:cNvSpPr>
            <p:nvPr/>
          </p:nvSpPr>
          <p:spPr>
            <a:xfrm rot="16200000" flipH="1">
              <a:off x="7545070" y="-193484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구현화면</a:t>
              </a:r>
            </a:p>
          </p:txBody>
        </p:sp>
        <p:sp>
          <p:nvSpPr>
            <p:cNvPr id="29" name="양쪽 모서리가 둥근 사각형 28"/>
            <p:cNvSpPr>
              <a:spLocks/>
            </p:cNvSpPr>
            <p:nvPr/>
          </p:nvSpPr>
          <p:spPr>
            <a:xfrm rot="16200000" flipH="1">
              <a:off x="7545070" y="-3071495"/>
              <a:ext cx="1324610" cy="370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5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charset="0"/>
                  <a:ea typeface="여기어때 잘난체 OTF" charset="0"/>
                </a:rPr>
                <a:t>소감</a:t>
              </a:r>
            </a:p>
          </p:txBody>
        </p:sp>
      </p:grpSp>
      <p:grpSp>
        <p:nvGrpSpPr>
          <p:cNvPr id="17414" name="그룹 1"/>
          <p:cNvGrpSpPr/>
          <p:nvPr/>
        </p:nvGrpSpPr>
        <p:grpSpPr bwMode="auto">
          <a:xfrm>
            <a:off x="782955" y="2320925"/>
            <a:ext cx="10786745" cy="4166235"/>
            <a:chOff x="782955" y="2320925"/>
            <a:chExt cx="10786745" cy="4166235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955" y="2320925"/>
              <a:ext cx="5510530" cy="3655060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49" name="모서리가 둥근 직사각형 48"/>
            <p:cNvSpPr>
              <a:spLocks/>
            </p:cNvSpPr>
            <p:nvPr/>
          </p:nvSpPr>
          <p:spPr bwMode="auto">
            <a:xfrm>
              <a:off x="2311400" y="6165850"/>
              <a:ext cx="2270125" cy="32131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ko-KR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메타데이터</a:t>
              </a:r>
              <a:endParaRPr lang="ko-KR" altLang="en-US" sz="160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  <p:sp>
          <p:nvSpPr>
            <p:cNvPr id="17420" name="직사각형 10"/>
            <p:cNvSpPr>
              <a:spLocks noChangeArrowheads="1"/>
            </p:cNvSpPr>
            <p:nvPr/>
          </p:nvSpPr>
          <p:spPr bwMode="auto">
            <a:xfrm>
              <a:off x="6529705" y="2477135"/>
              <a:ext cx="5039995" cy="19361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defTabSz="508000" latinLnBrk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1pPr>
              <a:lvl2pPr marL="742950" indent="-285750" defTabSz="508000" latinLnBrk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2pPr>
              <a:lvl3pPr marL="1143000" indent="-228600" defTabSz="508000" latinLnBrk="1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3pPr>
              <a:lvl4pPr marL="16002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4pPr>
              <a:lvl5pPr marL="2057400" indent="-228600" defTabSz="508000" latinLnBrk="1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5pPr>
              <a:lvl6pPr marL="25146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6pPr>
              <a:lvl7pPr marL="29718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7pPr>
              <a:lvl8pPr marL="34290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8pPr>
              <a:lvl9pPr marL="3886200" indent="-228600" defTabSz="5080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lang="en-GB" altLang="en-US" sz="2000">
                  <a:solidFill>
                    <a:schemeClr val="tx1"/>
                  </a:solidFill>
                  <a:latin typeface="맑은 고딕" charset="0"/>
                  <a:ea typeface="맑은 고딕" charset="0"/>
                </a:defRPr>
              </a:lvl9pPr>
            </a:lstStyle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각자가 맡은 부분의 를 기능정의서 기반으로 나온 명사들의 메타 명을 정의</a:t>
              </a: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endParaRPr lang="ko-KR" altLang="en-US" sz="2000" b="1">
                <a:latin typeface="나눔스퀘어OTF" charset="0"/>
                <a:ea typeface="나눔스퀘어OTF" charset="0"/>
              </a:endParaRPr>
            </a:p>
            <a:p>
              <a:pPr marL="285750" indent="-285750" algn="just" defTabSz="508000" eaLnBrk="1" hangingPunct="1">
                <a:spcBef>
                  <a:spcPct val="0"/>
                </a:spcBef>
                <a:buClr>
                  <a:srgbClr val="000000"/>
                </a:buClr>
                <a:buFont typeface="나눔스퀘어OTF"/>
                <a:buChar char="-"/>
              </a:pPr>
              <a:r>
                <a:rPr lang="ko-KR" altLang="en-US" sz="2000" b="1">
                  <a:latin typeface="나눔스퀘어OTF" charset="0"/>
                  <a:ea typeface="나눔스퀘어OTF" charset="0"/>
                </a:rPr>
                <a:t>메타 데이터 관리자가 하나로 통합하여 잘못되거나 중복된 부분 혹은 같은 단어를 다르게 쓴경우를 찾아내서 수정</a:t>
              </a: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C3BD0D-7624-4665-9DD3-594001A22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46" y="2320924"/>
            <a:ext cx="3730384" cy="36906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Pages>20</Pages>
  <Words>778</Words>
  <Characters>0</Characters>
  <Application>Microsoft Office PowerPoint</Application>
  <DocSecurity>0</DocSecurity>
  <PresentationFormat>사용자 지정</PresentationFormat>
  <Lines>0</Lines>
  <Paragraphs>309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Apple SD Gothic Neo</vt:lpstr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m3353</cp:lastModifiedBy>
  <cp:revision>19</cp:revision>
  <dcterms:modified xsi:type="dcterms:W3CDTF">2020-08-04T06:57:07Z</dcterms:modified>
  <cp:version>9.101.23.39576</cp:version>
</cp:coreProperties>
</file>